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1" r:id="rId4"/>
    <p:sldId id="290" r:id="rId5"/>
    <p:sldId id="291" r:id="rId6"/>
    <p:sldId id="292" r:id="rId7"/>
    <p:sldId id="262" r:id="rId8"/>
    <p:sldId id="293" r:id="rId9"/>
    <p:sldId id="299" r:id="rId10"/>
    <p:sldId id="287" r:id="rId11"/>
    <p:sldId id="306" r:id="rId12"/>
    <p:sldId id="296" r:id="rId13"/>
    <p:sldId id="295" r:id="rId14"/>
    <p:sldId id="318" r:id="rId15"/>
    <p:sldId id="297" r:id="rId16"/>
    <p:sldId id="298" r:id="rId17"/>
    <p:sldId id="305" r:id="rId18"/>
    <p:sldId id="294" r:id="rId19"/>
    <p:sldId id="313" r:id="rId20"/>
    <p:sldId id="308" r:id="rId21"/>
    <p:sldId id="309" r:id="rId22"/>
    <p:sldId id="310" r:id="rId23"/>
    <p:sldId id="319" r:id="rId24"/>
    <p:sldId id="307" r:id="rId25"/>
    <p:sldId id="303" r:id="rId26"/>
    <p:sldId id="304" r:id="rId27"/>
    <p:sldId id="311" r:id="rId28"/>
    <p:sldId id="322" r:id="rId29"/>
    <p:sldId id="321" r:id="rId30"/>
    <p:sldId id="312" r:id="rId31"/>
    <p:sldId id="314" r:id="rId32"/>
    <p:sldId id="320" r:id="rId33"/>
    <p:sldId id="315" r:id="rId34"/>
    <p:sldId id="316" r:id="rId35"/>
    <p:sldId id="31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23A"/>
    <a:srgbClr val="F7F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65EA-528C-4172-8670-A517E5B466CB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3CD3-7E22-46BE-8401-16DB199D3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39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65EA-528C-4172-8670-A517E5B466CB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3CD3-7E22-46BE-8401-16DB199D3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65EA-528C-4172-8670-A517E5B466CB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3CD3-7E22-46BE-8401-16DB199D3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65EA-528C-4172-8670-A517E5B466CB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3CD3-7E22-46BE-8401-16DB199D3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65EA-528C-4172-8670-A517E5B466CB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3CD3-7E22-46BE-8401-16DB199D3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65EA-528C-4172-8670-A517E5B466CB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3CD3-7E22-46BE-8401-16DB199D3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2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65EA-528C-4172-8670-A517E5B466CB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3CD3-7E22-46BE-8401-16DB199D3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33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65EA-528C-4172-8670-A517E5B466CB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3CD3-7E22-46BE-8401-16DB199D3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65EA-528C-4172-8670-A517E5B466CB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3CD3-7E22-46BE-8401-16DB199D3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4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65EA-528C-4172-8670-A517E5B466CB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3CD3-7E22-46BE-8401-16DB199D3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2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65EA-528C-4172-8670-A517E5B466CB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3CD3-7E22-46BE-8401-16DB199D3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8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7F5E8"/>
            </a:gs>
            <a:gs pos="100000">
              <a:srgbClr val="67823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665EA-528C-4172-8670-A517E5B466CB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D3CD3-7E22-46BE-8401-16DB199D3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82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685800"/>
            <a:ext cx="7924800" cy="5791200"/>
          </a:xfrm>
          <a:prstGeom prst="rect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86000"/>
            <a:ext cx="5661114" cy="37740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2200" y="2474893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MrsEavesRoman" pitchFamily="2" charset="0"/>
              </a:rPr>
              <a:t>Jeff Downes</a:t>
            </a:r>
            <a:br>
              <a:rPr lang="en-US" sz="2800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MrsEavesRoman" pitchFamily="2" charset="0"/>
              </a:rPr>
            </a:br>
            <a:r>
              <a:rPr lang="en-US" sz="2800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MrsEavesRoman" pitchFamily="2" charset="0"/>
              </a:rPr>
              <a:t>January 25, 2018</a:t>
            </a:r>
            <a:endParaRPr lang="en-US" sz="2800" i="1" dirty="0">
              <a:solidFill>
                <a:schemeClr val="bg1">
                  <a:lumMod val="65000"/>
                  <a:lumOff val="35000"/>
                </a:schemeClr>
              </a:solidFill>
              <a:latin typeface="MrsEavesRom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696" y="970644"/>
            <a:ext cx="5255207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3810000" y="3962400"/>
            <a:ext cx="1524000" cy="1371600"/>
          </a:xfrm>
          <a:prstGeom prst="ellipse">
            <a:avLst/>
          </a:prstGeom>
          <a:solidFill>
            <a:srgbClr val="F7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20576" b="35961"/>
          <a:stretch/>
        </p:blipFill>
        <p:spPr>
          <a:xfrm>
            <a:off x="3962400" y="4092218"/>
            <a:ext cx="1179226" cy="1241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6667" t="7310"/>
          <a:stretch/>
        </p:blipFill>
        <p:spPr>
          <a:xfrm>
            <a:off x="838200" y="762000"/>
            <a:ext cx="7620000" cy="529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7" t="7310" b="48667"/>
          <a:stretch/>
        </p:blipFill>
        <p:spPr>
          <a:xfrm>
            <a:off x="838200" y="685800"/>
            <a:ext cx="7620000" cy="2514600"/>
          </a:xfrm>
          <a:prstGeom prst="rect">
            <a:avLst/>
          </a:prstGeom>
        </p:spPr>
      </p:pic>
      <p:sp>
        <p:nvSpPr>
          <p:cNvPr id="10" name="Content Placeholder 1"/>
          <p:cNvSpPr>
            <a:spLocks noGrp="1"/>
          </p:cNvSpPr>
          <p:nvPr>
            <p:ph sz="half" idx="2"/>
          </p:nvPr>
        </p:nvSpPr>
        <p:spPr>
          <a:xfrm>
            <a:off x="1828800" y="4114800"/>
            <a:ext cx="5943600" cy="2057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7823A"/>
                </a:solidFill>
              </a:rPr>
              <a:t>General feedback/inquiries</a:t>
            </a:r>
          </a:p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Surveys </a:t>
            </a:r>
            <a:endParaRPr lang="en-US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Virtual participation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Real time feedback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half" idx="2"/>
          </p:nvPr>
        </p:nvSpPr>
        <p:spPr>
          <a:xfrm>
            <a:off x="1447800" y="3276600"/>
            <a:ext cx="6629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Vestavia Hills Listens is a tool to engage input from the community in a calm, interactive environment. 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9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848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40" y="1066800"/>
            <a:ext cx="5074319" cy="505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sz="half" idx="2"/>
          </p:nvPr>
        </p:nvSpPr>
        <p:spPr>
          <a:xfrm>
            <a:off x="1447800" y="3276600"/>
            <a:ext cx="502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Vestavia Hills Listens is a tool to engage input from the community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85800"/>
            <a:ext cx="7772400" cy="4002354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sz="half" idx="2"/>
          </p:nvPr>
        </p:nvSpPr>
        <p:spPr>
          <a:xfrm>
            <a:off x="1524000" y="4953000"/>
            <a:ext cx="6248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The Vestavia Hills </a:t>
            </a:r>
            <a:r>
              <a:rPr lang="en-US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GrapeVine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is an open topic on the Vestavia Hills Listens Forum.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5977" r="34313" b="9075"/>
          <a:stretch/>
        </p:blipFill>
        <p:spPr>
          <a:xfrm>
            <a:off x="609600" y="1752600"/>
            <a:ext cx="7983665" cy="4064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609600"/>
            <a:ext cx="1393156" cy="13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sz="half" idx="2"/>
          </p:nvPr>
        </p:nvSpPr>
        <p:spPr>
          <a:xfrm>
            <a:off x="1447800" y="3276600"/>
            <a:ext cx="502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Vestavia Hills Listens is a tool to engage input from the community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sz="half" idx="2"/>
          </p:nvPr>
        </p:nvSpPr>
        <p:spPr>
          <a:xfrm>
            <a:off x="1828800" y="4114800"/>
            <a:ext cx="5943600" cy="20574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Registered users can choose to be anonymous.</a:t>
            </a: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Other users can support a comment.</a:t>
            </a: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Multiple visits are allowed.</a:t>
            </a: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Admins can respond publicly to registered responses.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77" y="654584"/>
            <a:ext cx="7899045" cy="34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5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sz="half" idx="2"/>
          </p:nvPr>
        </p:nvSpPr>
        <p:spPr>
          <a:xfrm>
            <a:off x="6172200" y="2133600"/>
            <a:ext cx="23622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Admins receive email alerts for new registered statements.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883"/>
          <a:stretch/>
        </p:blipFill>
        <p:spPr>
          <a:xfrm>
            <a:off x="609600" y="838200"/>
            <a:ext cx="542880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0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7" t="7310" b="48667"/>
          <a:stretch/>
        </p:blipFill>
        <p:spPr>
          <a:xfrm>
            <a:off x="838200" y="685800"/>
            <a:ext cx="7620000" cy="2514600"/>
          </a:xfrm>
          <a:prstGeom prst="rect">
            <a:avLst/>
          </a:prstGeom>
        </p:spPr>
      </p:pic>
      <p:sp>
        <p:nvSpPr>
          <p:cNvPr id="10" name="Content Placeholder 1"/>
          <p:cNvSpPr>
            <a:spLocks noGrp="1"/>
          </p:cNvSpPr>
          <p:nvPr>
            <p:ph sz="half" idx="2"/>
          </p:nvPr>
        </p:nvSpPr>
        <p:spPr>
          <a:xfrm>
            <a:off x="1828800" y="4114800"/>
            <a:ext cx="5943600" cy="2057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General feedback/inquiries</a:t>
            </a:r>
          </a:p>
          <a:p>
            <a:r>
              <a:rPr lang="en-US" dirty="0">
                <a:solidFill>
                  <a:srgbClr val="67823A"/>
                </a:solidFill>
              </a:rPr>
              <a:t>Surveys </a:t>
            </a:r>
            <a:endParaRPr lang="en-US" dirty="0" smtClean="0">
              <a:solidFill>
                <a:srgbClr val="67823A"/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Virtual participation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Real time feedback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half" idx="2"/>
          </p:nvPr>
        </p:nvSpPr>
        <p:spPr>
          <a:xfrm>
            <a:off x="1447800" y="3276600"/>
            <a:ext cx="6629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Vestavia Hills Listens is a tool to engage input from the community in a calm, interactive environment. 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1"/>
            <a:ext cx="76962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" b="16804"/>
          <a:stretch/>
        </p:blipFill>
        <p:spPr>
          <a:xfrm>
            <a:off x="1143000" y="1524000"/>
            <a:ext cx="6781800" cy="4953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04800"/>
            <a:ext cx="7696200" cy="11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7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sz="half" idx="2"/>
          </p:nvPr>
        </p:nvSpPr>
        <p:spPr>
          <a:xfrm>
            <a:off x="914400" y="1066800"/>
            <a:ext cx="5257800" cy="633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Participation promoted using Facebook.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700213"/>
            <a:ext cx="5777351" cy="39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924800" cy="472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5562599"/>
            <a:ext cx="8763000" cy="457201"/>
          </a:xfrm>
          <a:solidFill>
            <a:srgbClr val="F7F5E8"/>
          </a:solidFill>
          <a:ln>
            <a:noFill/>
          </a:ln>
        </p:spPr>
        <p:txBody>
          <a:bodyPr anchor="ctr" anchorCtr="0">
            <a:normAutofit/>
          </a:bodyPr>
          <a:lstStyle/>
          <a:p>
            <a:pPr algn="ctr"/>
            <a:r>
              <a:rPr lang="en-US" dirty="0" smtClean="0">
                <a:solidFill>
                  <a:srgbClr val="67823A"/>
                </a:solidFill>
                <a:latin typeface="Adobe Garamond Pro" pitchFamily="18" charset="0"/>
              </a:rPr>
              <a:t>“Parks and Recreation” </a:t>
            </a:r>
          </a:p>
        </p:txBody>
      </p:sp>
      <p:pic>
        <p:nvPicPr>
          <p:cNvPr id="3" name="Parks and Rec Town Hall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799" y="710475"/>
            <a:ext cx="7675389" cy="4318725"/>
          </a:xfrm>
        </p:spPr>
      </p:pic>
    </p:spTree>
    <p:extLst>
      <p:ext uri="{BB962C8B-B14F-4D97-AF65-F5344CB8AC3E}">
        <p14:creationId xmlns:p14="http://schemas.microsoft.com/office/powerpoint/2010/main" val="13353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831" b="2370"/>
          <a:stretch/>
        </p:blipFill>
        <p:spPr>
          <a:xfrm>
            <a:off x="1066800" y="1219200"/>
            <a:ext cx="6498434" cy="5099586"/>
          </a:xfrm>
          <a:prstGeom prst="rect">
            <a:avLst/>
          </a:prstGeom>
        </p:spPr>
      </p:pic>
      <p:sp>
        <p:nvSpPr>
          <p:cNvPr id="10" name="Content Placeholder 1"/>
          <p:cNvSpPr>
            <a:spLocks noGrp="1"/>
          </p:cNvSpPr>
          <p:nvPr>
            <p:ph sz="half" idx="2"/>
          </p:nvPr>
        </p:nvSpPr>
        <p:spPr>
          <a:xfrm>
            <a:off x="815070" y="814387"/>
            <a:ext cx="5257800" cy="633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Individual Response with 3 Supporters.</a:t>
            </a:r>
          </a:p>
        </p:txBody>
      </p:sp>
    </p:spTree>
    <p:extLst>
      <p:ext uri="{BB962C8B-B14F-4D97-AF65-F5344CB8AC3E}">
        <p14:creationId xmlns:p14="http://schemas.microsoft.com/office/powerpoint/2010/main" val="21744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399" y="533400"/>
            <a:ext cx="66238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03" y="598029"/>
            <a:ext cx="7169793" cy="581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3" y="126895"/>
            <a:ext cx="8382000" cy="642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sz="half" idx="2"/>
          </p:nvPr>
        </p:nvSpPr>
        <p:spPr>
          <a:xfrm>
            <a:off x="5112913" y="1600200"/>
            <a:ext cx="3505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Results communicated using 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Facebook.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457200" y="279295"/>
            <a:ext cx="4572000" cy="62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7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7" t="7310" b="48667"/>
          <a:stretch/>
        </p:blipFill>
        <p:spPr>
          <a:xfrm>
            <a:off x="838200" y="685800"/>
            <a:ext cx="7620000" cy="2514600"/>
          </a:xfrm>
          <a:prstGeom prst="rect">
            <a:avLst/>
          </a:prstGeom>
        </p:spPr>
      </p:pic>
      <p:sp>
        <p:nvSpPr>
          <p:cNvPr id="10" name="Content Placeholder 1"/>
          <p:cNvSpPr>
            <a:spLocks noGrp="1"/>
          </p:cNvSpPr>
          <p:nvPr>
            <p:ph sz="half" idx="2"/>
          </p:nvPr>
        </p:nvSpPr>
        <p:spPr>
          <a:xfrm>
            <a:off x="1828800" y="4114800"/>
            <a:ext cx="5943600" cy="2057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General feedback/inquiries</a:t>
            </a:r>
          </a:p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Surveys </a:t>
            </a:r>
            <a:endParaRPr lang="en-US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rgbClr val="67823A"/>
                </a:solidFill>
              </a:rPr>
              <a:t>Virtual participation</a:t>
            </a:r>
            <a:endParaRPr lang="en-US" dirty="0">
              <a:solidFill>
                <a:srgbClr val="67823A"/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eal time feedback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half" idx="2"/>
          </p:nvPr>
        </p:nvSpPr>
        <p:spPr>
          <a:xfrm>
            <a:off x="1447800" y="3276600"/>
            <a:ext cx="6629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Vestavia Hills Listens is a tool to engage input from the community in a calm, interactive environment. 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7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1789"/>
            <a:ext cx="7180703" cy="623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752600" y="6022640"/>
            <a:ext cx="5867400" cy="56262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Virtual Participation Example – Community Spaces Plan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326" y="4375597"/>
            <a:ext cx="6925249" cy="12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620328"/>
            <a:ext cx="5791200" cy="367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7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228600"/>
            <a:ext cx="8686799" cy="639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895600" y="6022640"/>
            <a:ext cx="4040188" cy="56262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Example – Community Spaces Plan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8" y="533400"/>
            <a:ext cx="8153399" cy="39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228600"/>
            <a:ext cx="8686799" cy="639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2222"/>
          <a:stretch/>
        </p:blipFill>
        <p:spPr>
          <a:xfrm>
            <a:off x="609600" y="381000"/>
            <a:ext cx="7878206" cy="5524877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sz="half" idx="2"/>
          </p:nvPr>
        </p:nvSpPr>
        <p:spPr>
          <a:xfrm>
            <a:off x="1752600" y="6022640"/>
            <a:ext cx="5867400" cy="56262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Virtual Participation Example – Community Spaces Plan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228600"/>
            <a:ext cx="8686799" cy="639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2222" r="15733" b="37014"/>
          <a:stretch/>
        </p:blipFill>
        <p:spPr>
          <a:xfrm>
            <a:off x="381000" y="1219199"/>
            <a:ext cx="8417315" cy="3671381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sz="half" idx="2"/>
          </p:nvPr>
        </p:nvSpPr>
        <p:spPr>
          <a:xfrm>
            <a:off x="1752600" y="6022640"/>
            <a:ext cx="5867400" cy="56262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Virtual Participation Example – Community Spaces Plan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8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228600"/>
            <a:ext cx="8686799" cy="639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17714"/>
            <a:ext cx="8623391" cy="4706724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sz="half" idx="2"/>
          </p:nvPr>
        </p:nvSpPr>
        <p:spPr>
          <a:xfrm>
            <a:off x="320899" y="556891"/>
            <a:ext cx="5867400" cy="562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Public Trus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t, Neutrality, and Privacy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5143439"/>
            <a:ext cx="1905000" cy="137171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1789"/>
            <a:ext cx="7180703" cy="456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5562599"/>
            <a:ext cx="8763000" cy="533401"/>
          </a:xfrm>
          <a:solidFill>
            <a:srgbClr val="F7F5E8"/>
          </a:solidFill>
          <a:ln>
            <a:noFill/>
          </a:ln>
        </p:spPr>
        <p:txBody>
          <a:bodyPr anchor="ctr" anchorCtr="0">
            <a:normAutofit fontScale="32500" lnSpcReduction="20000"/>
          </a:bodyPr>
          <a:lstStyle/>
          <a:p>
            <a:pPr algn="ctr"/>
            <a:r>
              <a:rPr lang="en-US" dirty="0" smtClean="0">
                <a:solidFill>
                  <a:srgbClr val="67823A"/>
                </a:solidFill>
                <a:latin typeface="Adobe Garamond Pro" pitchFamily="18" charset="0"/>
              </a:rPr>
              <a:t/>
            </a:r>
            <a:br>
              <a:rPr lang="en-US" dirty="0" smtClean="0">
                <a:solidFill>
                  <a:srgbClr val="67823A"/>
                </a:solidFill>
                <a:latin typeface="Adobe Garamond Pro" pitchFamily="18" charset="0"/>
              </a:rPr>
            </a:br>
            <a:r>
              <a:rPr lang="en-US" sz="7400" dirty="0" smtClean="0">
                <a:solidFill>
                  <a:srgbClr val="67823A"/>
                </a:solidFill>
                <a:latin typeface="Garamond" panose="02020404030301010803" pitchFamily="18" charset="0"/>
              </a:rPr>
              <a:t>The Regular</a:t>
            </a:r>
          </a:p>
          <a:p>
            <a:pPr algn="ctr"/>
            <a:endParaRPr lang="en-US" sz="1600" dirty="0">
              <a:solidFill>
                <a:srgbClr val="67823A"/>
              </a:solidFill>
              <a:latin typeface="Adobe Garamond Pro" pitchFamily="18" charset="0"/>
            </a:endParaRPr>
          </a:p>
          <a:p>
            <a:pPr algn="ctr"/>
            <a:endParaRPr lang="en-US" dirty="0">
              <a:solidFill>
                <a:srgbClr val="67823A"/>
              </a:solidFill>
              <a:latin typeface="Adobe Garamond Pro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447800" y="914400"/>
            <a:ext cx="4040188" cy="56262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Have you ever had…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Content Placeholder 1"/>
          <p:cNvSpPr>
            <a:spLocks noGrp="1"/>
          </p:cNvSpPr>
          <p:nvPr>
            <p:ph sz="half" idx="2"/>
          </p:nvPr>
        </p:nvSpPr>
        <p:spPr>
          <a:xfrm>
            <a:off x="3048000" y="3782786"/>
            <a:ext cx="441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the City Council regular who dominates the dialogue?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698" y="1477021"/>
            <a:ext cx="2631002" cy="2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4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228600"/>
            <a:ext cx="8686799" cy="639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47" y="277352"/>
            <a:ext cx="6886901" cy="5916663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sz="half" idx="2"/>
          </p:nvPr>
        </p:nvSpPr>
        <p:spPr>
          <a:xfrm>
            <a:off x="1752600" y="6242767"/>
            <a:ext cx="5867400" cy="34249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Virtual Participation Example – Community Spaces Plan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5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228600"/>
            <a:ext cx="8686799" cy="639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895600" y="6248399"/>
            <a:ext cx="4040188" cy="33686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Example – Community Spaces Plan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24"/>
          <a:stretch/>
        </p:blipFill>
        <p:spPr>
          <a:xfrm>
            <a:off x="309066" y="990600"/>
            <a:ext cx="860575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8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228600"/>
            <a:ext cx="8686799" cy="639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895600" y="6248399"/>
            <a:ext cx="4040188" cy="33686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Example – Community Spaces Plan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710" b="13261"/>
          <a:stretch/>
        </p:blipFill>
        <p:spPr>
          <a:xfrm>
            <a:off x="685799" y="990600"/>
            <a:ext cx="777081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228600"/>
            <a:ext cx="8686799" cy="639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57200"/>
            <a:ext cx="5155371" cy="5715000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sz="half" idx="2"/>
          </p:nvPr>
        </p:nvSpPr>
        <p:spPr>
          <a:xfrm>
            <a:off x="1752600" y="6248400"/>
            <a:ext cx="5867400" cy="33686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Virtual Participation Example – Community Spaces Plan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7" t="7310" b="48667"/>
          <a:stretch/>
        </p:blipFill>
        <p:spPr>
          <a:xfrm>
            <a:off x="838200" y="685800"/>
            <a:ext cx="7620000" cy="2514600"/>
          </a:xfrm>
          <a:prstGeom prst="rect">
            <a:avLst/>
          </a:prstGeom>
        </p:spPr>
      </p:pic>
      <p:sp>
        <p:nvSpPr>
          <p:cNvPr id="10" name="Content Placeholder 1"/>
          <p:cNvSpPr>
            <a:spLocks noGrp="1"/>
          </p:cNvSpPr>
          <p:nvPr>
            <p:ph sz="half" idx="2"/>
          </p:nvPr>
        </p:nvSpPr>
        <p:spPr>
          <a:xfrm>
            <a:off x="1828800" y="4114800"/>
            <a:ext cx="5943600" cy="2057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General feedback/inquiries</a:t>
            </a:r>
          </a:p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Surveys </a:t>
            </a:r>
            <a:endParaRPr lang="en-US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Virtual participation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rgbClr val="67823A"/>
                </a:solidFill>
              </a:rPr>
              <a:t>R</a:t>
            </a:r>
            <a:r>
              <a:rPr lang="en-US" dirty="0" smtClean="0">
                <a:solidFill>
                  <a:srgbClr val="67823A"/>
                </a:solidFill>
              </a:rPr>
              <a:t>eal time feedback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sz="half" idx="2"/>
          </p:nvPr>
        </p:nvSpPr>
        <p:spPr>
          <a:xfrm>
            <a:off x="1447800" y="3276600"/>
            <a:ext cx="6629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Vestavia Hills Listens is a tool to engage input from the community in a calm, interactive environment. 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3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1"/>
          <p:cNvSpPr>
            <a:spLocks noGrp="1"/>
          </p:cNvSpPr>
          <p:nvPr>
            <p:ph sz="half" idx="2"/>
          </p:nvPr>
        </p:nvSpPr>
        <p:spPr>
          <a:xfrm>
            <a:off x="2819400" y="4876800"/>
            <a:ext cx="52578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Please go to otmeet.com/256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609600"/>
            <a:ext cx="3200400" cy="407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5143439"/>
            <a:ext cx="1905000" cy="137171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1789"/>
            <a:ext cx="7180703" cy="456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5562599"/>
            <a:ext cx="8763000" cy="533401"/>
          </a:xfrm>
          <a:solidFill>
            <a:srgbClr val="F7F5E8"/>
          </a:solidFill>
          <a:ln>
            <a:noFill/>
          </a:ln>
        </p:spPr>
        <p:txBody>
          <a:bodyPr anchor="ctr" anchorCtr="0">
            <a:normAutofit fontScale="32500" lnSpcReduction="20000"/>
          </a:bodyPr>
          <a:lstStyle/>
          <a:p>
            <a:pPr algn="ctr"/>
            <a:r>
              <a:rPr lang="en-US" dirty="0" smtClean="0">
                <a:solidFill>
                  <a:srgbClr val="67823A"/>
                </a:solidFill>
                <a:latin typeface="Adobe Garamond Pro" pitchFamily="18" charset="0"/>
              </a:rPr>
              <a:t/>
            </a:r>
            <a:br>
              <a:rPr lang="en-US" dirty="0" smtClean="0">
                <a:solidFill>
                  <a:srgbClr val="67823A"/>
                </a:solidFill>
                <a:latin typeface="Adobe Garamond Pro" pitchFamily="18" charset="0"/>
              </a:rPr>
            </a:br>
            <a:r>
              <a:rPr lang="en-US" sz="7400" dirty="0" smtClean="0">
                <a:solidFill>
                  <a:srgbClr val="67823A"/>
                </a:solidFill>
                <a:latin typeface="Garamond" panose="02020404030301010803" pitchFamily="18" charset="0"/>
              </a:rPr>
              <a:t>The Troll</a:t>
            </a:r>
          </a:p>
          <a:p>
            <a:pPr algn="ctr"/>
            <a:endParaRPr lang="en-US" sz="1600" dirty="0">
              <a:solidFill>
                <a:srgbClr val="67823A"/>
              </a:solidFill>
              <a:latin typeface="Adobe Garamond Pro" pitchFamily="18" charset="0"/>
            </a:endParaRPr>
          </a:p>
          <a:p>
            <a:pPr algn="ctr"/>
            <a:endParaRPr lang="en-US" dirty="0">
              <a:solidFill>
                <a:srgbClr val="67823A"/>
              </a:solidFill>
              <a:latin typeface="Adobe Garamond Pro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447800" y="914400"/>
            <a:ext cx="4040188" cy="56262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Have you ever had…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Content Placeholder 1"/>
          <p:cNvSpPr>
            <a:spLocks noGrp="1"/>
          </p:cNvSpPr>
          <p:nvPr>
            <p:ph sz="half" idx="2"/>
          </p:nvPr>
        </p:nvSpPr>
        <p:spPr>
          <a:xfrm>
            <a:off x="3048000" y="3782786"/>
            <a:ext cx="441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the social media troll who shares misinformation?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180" y="1524000"/>
            <a:ext cx="2293620" cy="21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5143439"/>
            <a:ext cx="1905000" cy="137171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1789"/>
            <a:ext cx="7180703" cy="456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5562599"/>
            <a:ext cx="8763000" cy="533401"/>
          </a:xfrm>
          <a:solidFill>
            <a:srgbClr val="F7F5E8"/>
          </a:solidFill>
          <a:ln>
            <a:noFill/>
          </a:ln>
        </p:spPr>
        <p:txBody>
          <a:bodyPr anchor="ctr" anchorCtr="0">
            <a:normAutofit fontScale="32500" lnSpcReduction="20000"/>
          </a:bodyPr>
          <a:lstStyle/>
          <a:p>
            <a:pPr algn="ctr"/>
            <a:r>
              <a:rPr lang="en-US" dirty="0" smtClean="0">
                <a:solidFill>
                  <a:srgbClr val="67823A"/>
                </a:solidFill>
                <a:latin typeface="Adobe Garamond Pro" pitchFamily="18" charset="0"/>
              </a:rPr>
              <a:t/>
            </a:r>
            <a:br>
              <a:rPr lang="en-US" dirty="0" smtClean="0">
                <a:solidFill>
                  <a:srgbClr val="67823A"/>
                </a:solidFill>
                <a:latin typeface="Adobe Garamond Pro" pitchFamily="18" charset="0"/>
              </a:rPr>
            </a:br>
            <a:r>
              <a:rPr lang="en-US" sz="7400" dirty="0" smtClean="0">
                <a:solidFill>
                  <a:srgbClr val="67823A"/>
                </a:solidFill>
                <a:latin typeface="Garamond" panose="02020404030301010803" pitchFamily="18" charset="0"/>
              </a:rPr>
              <a:t>The Mob</a:t>
            </a:r>
          </a:p>
          <a:p>
            <a:pPr algn="ctr"/>
            <a:endParaRPr lang="en-US" sz="1600" dirty="0">
              <a:solidFill>
                <a:srgbClr val="67823A"/>
              </a:solidFill>
              <a:latin typeface="Adobe Garamond Pro" pitchFamily="18" charset="0"/>
            </a:endParaRPr>
          </a:p>
          <a:p>
            <a:pPr algn="ctr"/>
            <a:endParaRPr lang="en-US" dirty="0">
              <a:solidFill>
                <a:srgbClr val="67823A"/>
              </a:solidFill>
              <a:latin typeface="Adobe Garamond Pro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447800" y="914400"/>
            <a:ext cx="4040188" cy="56262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Have you ever had…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Content Placeholder 1"/>
          <p:cNvSpPr>
            <a:spLocks noGrp="1"/>
          </p:cNvSpPr>
          <p:nvPr>
            <p:ph sz="half" idx="2"/>
          </p:nvPr>
        </p:nvSpPr>
        <p:spPr>
          <a:xfrm>
            <a:off x="3048000" y="3782786"/>
            <a:ext cx="441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elected official fear of community input on an issue?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667460"/>
            <a:ext cx="51435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5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5143439"/>
            <a:ext cx="1905000" cy="137171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48" y="372648"/>
            <a:ext cx="7180703" cy="456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5562599"/>
            <a:ext cx="8763000" cy="533401"/>
          </a:xfrm>
          <a:solidFill>
            <a:srgbClr val="F7F5E8"/>
          </a:solidFill>
          <a:ln>
            <a:noFill/>
          </a:ln>
        </p:spPr>
        <p:txBody>
          <a:bodyPr anchor="ctr" anchorCtr="0">
            <a:normAutofit fontScale="85000" lnSpcReduction="20000"/>
          </a:bodyPr>
          <a:lstStyle/>
          <a:p>
            <a:pPr algn="ctr"/>
            <a:r>
              <a:rPr lang="en-US" dirty="0" smtClean="0">
                <a:solidFill>
                  <a:srgbClr val="67823A"/>
                </a:solidFill>
                <a:latin typeface="Adobe Garamond Pro" pitchFamily="18" charset="0"/>
              </a:rPr>
              <a:t/>
            </a:r>
            <a:br>
              <a:rPr lang="en-US" dirty="0" smtClean="0">
                <a:solidFill>
                  <a:srgbClr val="67823A"/>
                </a:solidFill>
                <a:latin typeface="Adobe Garamond Pro" pitchFamily="18" charset="0"/>
              </a:rPr>
            </a:br>
            <a:endParaRPr lang="en-US" sz="1600" dirty="0">
              <a:solidFill>
                <a:srgbClr val="67823A"/>
              </a:solidFill>
              <a:latin typeface="Adobe Garamond Pro" pitchFamily="18" charset="0"/>
            </a:endParaRPr>
          </a:p>
          <a:p>
            <a:pPr algn="ctr"/>
            <a:endParaRPr lang="en-US" dirty="0">
              <a:solidFill>
                <a:srgbClr val="67823A"/>
              </a:solidFill>
              <a:latin typeface="Adobe Garamond Pro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447800" y="914400"/>
            <a:ext cx="4040188" cy="56262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We did in Vestavia Hills.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Content Placeholder 1"/>
          <p:cNvSpPr>
            <a:spLocks noGrp="1"/>
          </p:cNvSpPr>
          <p:nvPr>
            <p:ph sz="half" idx="2"/>
          </p:nvPr>
        </p:nvSpPr>
        <p:spPr>
          <a:xfrm>
            <a:off x="4595525" y="2480856"/>
            <a:ext cx="2895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… So we created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5257800"/>
            <a:ext cx="1143000" cy="1208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927" y="1391502"/>
            <a:ext cx="1059859" cy="898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927" y="2480856"/>
            <a:ext cx="1068273" cy="1005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8831" t="6450" r="43506" b="2094"/>
          <a:stretch/>
        </p:blipFill>
        <p:spPr>
          <a:xfrm>
            <a:off x="2817927" y="3651259"/>
            <a:ext cx="1058316" cy="926027"/>
          </a:xfrm>
          <a:prstGeom prst="rect">
            <a:avLst/>
          </a:prstGeom>
        </p:spPr>
      </p:pic>
      <p:sp>
        <p:nvSpPr>
          <p:cNvPr id="13" name="Content Placeholder 1"/>
          <p:cNvSpPr>
            <a:spLocks noGrp="1"/>
          </p:cNvSpPr>
          <p:nvPr>
            <p:ph sz="half" idx="2"/>
          </p:nvPr>
        </p:nvSpPr>
        <p:spPr>
          <a:xfrm>
            <a:off x="1867263" y="1372291"/>
            <a:ext cx="644963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200" b="1" dirty="0" smtClean="0">
                <a:solidFill>
                  <a:schemeClr val="bg1">
                    <a:lumMod val="65000"/>
                    <a:lumOff val="35000"/>
                  </a:schemeClr>
                </a:solidFill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24750" t="18357" r="24750" b="38134"/>
          <a:stretch/>
        </p:blipFill>
        <p:spPr>
          <a:xfrm>
            <a:off x="1811852" y="2564722"/>
            <a:ext cx="914400" cy="838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1773" y="3730049"/>
            <a:ext cx="91447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1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848600" cy="426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11580"/>
            <a:ext cx="533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819400"/>
            <a:ext cx="1225402" cy="1560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105400"/>
            <a:ext cx="2476500" cy="1571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5602955"/>
            <a:ext cx="5169856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7" t="7310" b="48667"/>
          <a:stretch/>
        </p:blipFill>
        <p:spPr>
          <a:xfrm>
            <a:off x="838200" y="685800"/>
            <a:ext cx="7620000" cy="2514600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sz="half" idx="2"/>
          </p:nvPr>
        </p:nvSpPr>
        <p:spPr>
          <a:xfrm>
            <a:off x="1447800" y="3276600"/>
            <a:ext cx="6629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Vestavia Hills Listens is a tool to engage input from the community in a calm, interactive environment. 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Content Placeholder 1"/>
          <p:cNvSpPr>
            <a:spLocks noGrp="1"/>
          </p:cNvSpPr>
          <p:nvPr>
            <p:ph sz="half" idx="2"/>
          </p:nvPr>
        </p:nvSpPr>
        <p:spPr>
          <a:xfrm>
            <a:off x="1828800" y="4114800"/>
            <a:ext cx="5943600" cy="2057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General feedback/inquiries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Surveys </a:t>
            </a:r>
            <a:endParaRPr lang="en-US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Virtual participation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eal time feedback</a:t>
            </a:r>
          </a:p>
        </p:txBody>
      </p:sp>
    </p:spTree>
    <p:extLst>
      <p:ext uri="{BB962C8B-B14F-4D97-AF65-F5344CB8AC3E}">
        <p14:creationId xmlns:p14="http://schemas.microsoft.com/office/powerpoint/2010/main" val="371373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82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sz="half" idx="2"/>
          </p:nvPr>
        </p:nvSpPr>
        <p:spPr>
          <a:xfrm>
            <a:off x="838200" y="1905000"/>
            <a:ext cx="7467600" cy="19812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The platform for the Vestavia Hills Listens virtual town hall was developed by Peak Democracy, which joined </a:t>
            </a:r>
            <a:r>
              <a:rPr lang="en-US" sz="2000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OpenGov</a:t>
            </a: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in late 2017. The platform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offers a broad variety of configurations for </a:t>
            </a: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topics.</a:t>
            </a:r>
          </a:p>
          <a:p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VH Listens since 2016:  2,566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unique visitors, </a:t>
            </a: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1,400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participants (both registered and unregistered</a:t>
            </a: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),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and 628 subscribers to </a:t>
            </a: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date. </a:t>
            </a:r>
            <a:b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96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% satisfaction rating with those surveyed about their </a:t>
            </a: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use. </a:t>
            </a:r>
            <a:b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endParaRPr lang="en-US" sz="2000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" y="1051111"/>
            <a:ext cx="3429000" cy="7500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92" y="990600"/>
            <a:ext cx="4450215" cy="810604"/>
          </a:xfrm>
          <a:prstGeom prst="rect">
            <a:avLst/>
          </a:prstGeom>
        </p:spPr>
      </p:pic>
      <p:sp>
        <p:nvSpPr>
          <p:cNvPr id="17" name="Content Placeholder 1"/>
          <p:cNvSpPr>
            <a:spLocks noGrp="1"/>
          </p:cNvSpPr>
          <p:nvPr>
            <p:ph sz="half" idx="2"/>
          </p:nvPr>
        </p:nvSpPr>
        <p:spPr>
          <a:xfrm>
            <a:off x="1219200" y="4267200"/>
            <a:ext cx="7162800" cy="1981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"</a:t>
            </a:r>
            <a:r>
              <a:rPr lang="en-US" sz="1600" i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Yes. It is very inconvenient for me to attend city meetings, at times impossible. Also, on issues I have no vested interest in, or if I feel they affect others so much more than myself, I don't really need/want the details. This service allows me to collect information and voice my opinion. I really appreciate it!"</a:t>
            </a:r>
          </a:p>
          <a:p>
            <a:pPr marL="0" indent="0" algn="just">
              <a:buNone/>
            </a:pPr>
            <a:r>
              <a:rPr lang="en-US" sz="1600" i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" </a:t>
            </a:r>
            <a:r>
              <a:rPr lang="en-US" sz="1600" i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Very simple to use; I was unable to attend any of the meetings regarding the pool but I still wanted to express an opinion as a citizen of Vestavia who has a vested interest in the facilities at </a:t>
            </a:r>
            <a:r>
              <a:rPr lang="en-US" sz="1600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Wald Park</a:t>
            </a:r>
            <a:r>
              <a:rPr lang="en-US" sz="1600" i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."</a:t>
            </a:r>
          </a:p>
          <a:p>
            <a:pPr marL="0" indent="0" algn="just">
              <a:buNone/>
            </a:pPr>
            <a:r>
              <a:rPr lang="en-US" sz="1600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"</a:t>
            </a:r>
            <a:r>
              <a:rPr lang="en-US" sz="1600" i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 like the opportunity to voice my opinion in a community where we own property."</a:t>
            </a: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endParaRPr lang="en-US" sz="2000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Content Placeholder 1"/>
          <p:cNvSpPr>
            <a:spLocks noGrp="1"/>
          </p:cNvSpPr>
          <p:nvPr>
            <p:ph sz="half" idx="2"/>
          </p:nvPr>
        </p:nvSpPr>
        <p:spPr>
          <a:xfrm>
            <a:off x="838200" y="3886200"/>
            <a:ext cx="7467600" cy="19812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Here’s what they say…</a:t>
            </a:r>
            <a:b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endParaRPr lang="en-US" sz="2000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0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537</Words>
  <Application>Microsoft Office PowerPoint</Application>
  <PresentationFormat>On-screen Show (4:3)</PresentationFormat>
  <Paragraphs>67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Adobe Garamond Pro</vt:lpstr>
      <vt:lpstr>Arial</vt:lpstr>
      <vt:lpstr>Calibri</vt:lpstr>
      <vt:lpstr>Garamond</vt:lpstr>
      <vt:lpstr>MrsEavesRoman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Hipp</dc:creator>
  <cp:lastModifiedBy>Conference</cp:lastModifiedBy>
  <cp:revision>131</cp:revision>
  <dcterms:created xsi:type="dcterms:W3CDTF">2015-08-31T20:27:29Z</dcterms:created>
  <dcterms:modified xsi:type="dcterms:W3CDTF">2018-01-24T19:14:37Z</dcterms:modified>
</cp:coreProperties>
</file>